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文層級一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00"/>
            </a:lvl1pPr>
            <a:lvl2pPr marL="990600" indent="-381000" defTabSz="701675">
              <a:lnSpc>
                <a:spcPct val="100000"/>
              </a:lnSpc>
              <a:spcBef>
                <a:spcPts val="0"/>
              </a:spcBef>
              <a:defRPr b="1" sz="3000"/>
            </a:lvl2pPr>
            <a:lvl3pPr marL="1600200" indent="-381000" defTabSz="701675">
              <a:lnSpc>
                <a:spcPct val="100000"/>
              </a:lnSpc>
              <a:spcBef>
                <a:spcPts val="0"/>
              </a:spcBef>
              <a:defRPr b="1" sz="3000"/>
            </a:lvl3pPr>
            <a:lvl4pPr marL="2209800" indent="-381000" defTabSz="701675">
              <a:lnSpc>
                <a:spcPct val="100000"/>
              </a:lnSpc>
              <a:spcBef>
                <a:spcPts val="0"/>
              </a:spcBef>
              <a:defRPr b="1" sz="3000"/>
            </a:lvl4pPr>
            <a:lvl5pPr marL="2819400" indent="-381000" defTabSz="701675">
              <a:lnSpc>
                <a:spcPct val="100000"/>
              </a:lnSpc>
              <a:spcBef>
                <a:spcPts val="0"/>
              </a:spcBef>
              <a:defRPr b="1" sz="3000"/>
            </a:lvl5pPr>
          </a:lstStyle>
          <a:p>
            <a:pPr/>
            <a:r>
              <a:t>作者和日期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簡報標題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13" name="內文層級一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簡報子標題</a:t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聲明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內文層級一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詳細資訊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</a:lstStyle>
          <a:p>
            <a:pPr/>
            <a:r>
              <a:t>詳細資訊</a:t>
            </a:r>
          </a:p>
        </p:txBody>
      </p:sp>
      <p:sp>
        <p:nvSpPr>
          <p:cNvPr id="1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內文層級一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00"/>
            </a:lvl1pPr>
            <a:lvl2pPr marL="990600" indent="-381000" defTabSz="701675">
              <a:lnSpc>
                <a:spcPct val="100000"/>
              </a:lnSpc>
              <a:spcBef>
                <a:spcPts val="0"/>
              </a:spcBef>
              <a:defRPr b="1" sz="3000"/>
            </a:lvl2pPr>
            <a:lvl3pPr marL="1600200" indent="-381000" defTabSz="701675">
              <a:lnSpc>
                <a:spcPct val="100000"/>
              </a:lnSpc>
              <a:spcBef>
                <a:spcPts val="0"/>
              </a:spcBef>
              <a:defRPr b="1" sz="3000"/>
            </a:lvl3pPr>
            <a:lvl4pPr marL="2209800" indent="-381000" defTabSz="701675">
              <a:lnSpc>
                <a:spcPct val="100000"/>
              </a:lnSpc>
              <a:spcBef>
                <a:spcPts val="0"/>
              </a:spcBef>
              <a:defRPr b="1" sz="3000"/>
            </a:lvl4pPr>
            <a:lvl5pPr marL="2819400" indent="-381000" defTabSz="701675">
              <a:lnSpc>
                <a:spcPct val="100000"/>
              </a:lnSpc>
              <a:spcBef>
                <a:spcPts val="0"/>
              </a:spcBef>
              <a:defRPr b="1" sz="3000"/>
            </a:lvl5pPr>
          </a:lstStyle>
          <a:p>
            <a:pPr/>
            <a:r>
              <a:t>出處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內文層級一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「著名的引言」</a:t>
            </a:r>
          </a:p>
        </p:txBody>
      </p:sp>
      <p:sp>
        <p:nvSpPr>
          <p:cNvPr id="11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一碗沙拉搭配炒飯、水煮蛋和筷子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一碗鮭魚餅、沙拉和鷹嘴豆泥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一碗搭配洋香菜奶油、烤榛子和刨絲帕瑪森起司的特寬麵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一碗沙拉搭配炒飯、水煮蛋和筷子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酪梨與萊姆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簡報標題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23" name="內文層級一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00"/>
            </a:lvl1pPr>
            <a:lvl2pPr marL="990600" indent="-381000" defTabSz="701675">
              <a:lnSpc>
                <a:spcPct val="100000"/>
              </a:lnSpc>
              <a:spcBef>
                <a:spcPts val="0"/>
              </a:spcBef>
              <a:defRPr b="1" sz="3000"/>
            </a:lvl2pPr>
            <a:lvl3pPr marL="1600200" indent="-381000" defTabSz="701675">
              <a:lnSpc>
                <a:spcPct val="100000"/>
              </a:lnSpc>
              <a:spcBef>
                <a:spcPts val="0"/>
              </a:spcBef>
              <a:defRPr b="1" sz="3000"/>
            </a:lvl3pPr>
            <a:lvl4pPr marL="2209800" indent="-381000" defTabSz="701675">
              <a:lnSpc>
                <a:spcPct val="100000"/>
              </a:lnSpc>
              <a:spcBef>
                <a:spcPts val="0"/>
              </a:spcBef>
              <a:defRPr b="1" sz="3000"/>
            </a:lvl4pPr>
            <a:lvl5pPr marL="2819400" indent="-381000" defTabSz="701675">
              <a:lnSpc>
                <a:spcPct val="100000"/>
              </a:lnSpc>
              <a:spcBef>
                <a:spcPts val="0"/>
              </a:spcBef>
              <a:defRPr b="1" sz="3000"/>
            </a:lvl5pPr>
          </a:lstStyle>
          <a:p>
            <a:pPr/>
            <a:r>
              <a:t>作者和日期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內文層級一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簡報子標題</a:t>
            </a:r>
          </a:p>
        </p:txBody>
      </p:sp>
      <p:sp>
        <p:nvSpPr>
          <p:cNvPr id="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鮭魚餅、沙拉和鷹嘴豆泥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幻燈片標題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幻燈片標題</a:t>
            </a:r>
          </a:p>
        </p:txBody>
      </p:sp>
      <p:sp>
        <p:nvSpPr>
          <p:cNvPr id="34" name="內文層級一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燈片編號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43" name="內文層級一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內文層級一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/>
            <a:r>
              <a:t>幻燈片項目符號文字</a:t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內文層級一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內文層級一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幻燈片項目符號文字</a:t>
            </a:r>
          </a:p>
        </p:txBody>
      </p:sp>
      <p:sp>
        <p:nvSpPr>
          <p:cNvPr id="62" name="一碗搭配洋香菜奶油、烤榛子和刨絲帕瑪森起司的特寬麵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幻燈片標題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章節標題</a:t>
            </a:r>
          </a:p>
        </p:txBody>
      </p:sp>
      <p:sp>
        <p:nvSpPr>
          <p:cNvPr id="72" name="幻燈片編號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80" name="內文層級一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議程標題</a:t>
            </a:r>
          </a:p>
        </p:txBody>
      </p:sp>
      <p:sp>
        <p:nvSpPr>
          <p:cNvPr id="89" name="內文層級一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pPr/>
            <a:r>
              <a:t>議程副標題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內文層級一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議程主題</a:t>
            </a:r>
          </a:p>
        </p:txBody>
      </p:sp>
      <p:sp>
        <p:nvSpPr>
          <p:cNvPr id="9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大標題文字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作者和日期"/>
          <p:cNvSpPr txBox="1"/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uricata安裝"/>
          <p:cNvSpPr txBox="1"/>
          <p:nvPr>
            <p:ph type="title"/>
          </p:nvPr>
        </p:nvSpPr>
        <p:spPr>
          <a:xfrm>
            <a:off x="1206495" y="2574991"/>
            <a:ext cx="21971006" cy="4648202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Suricata安裝</a:t>
            </a:r>
          </a:p>
        </p:txBody>
      </p:sp>
      <p:sp>
        <p:nvSpPr>
          <p:cNvPr id="153" name="410570190 施宇倫"/>
          <p:cNvSpPr txBox="1"/>
          <p:nvPr/>
        </p:nvSpPr>
        <p:spPr>
          <a:xfrm>
            <a:off x="1201342" y="7223190"/>
            <a:ext cx="21971002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410570190 施宇倫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$ cd /etc/suricata/ $ 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cd /etc/suricata/ $ ls</a:t>
            </a:r>
          </a:p>
        </p:txBody>
      </p:sp>
      <p:pic>
        <p:nvPicPr>
          <p:cNvPr id="188" name="ce etc suricat.png" descr="ce etc suricat.png"/>
          <p:cNvPicPr>
            <a:picLocks noChangeAspect="1"/>
          </p:cNvPicPr>
          <p:nvPr/>
        </p:nvPicPr>
        <p:blipFill>
          <a:blip r:embed="rId2">
            <a:extLst/>
          </a:blip>
          <a:srcRect l="7515" t="85300" r="2548" b="0"/>
          <a:stretch>
            <a:fillRect/>
          </a:stretch>
        </p:blipFill>
        <p:spPr>
          <a:xfrm>
            <a:off x="7554714" y="7897679"/>
            <a:ext cx="9274489" cy="957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$ sudo suricata-upd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sudo suricata-update </a:t>
            </a:r>
          </a:p>
        </p:txBody>
      </p:sp>
      <p:pic>
        <p:nvPicPr>
          <p:cNvPr id="191" name="suricata_update.png" descr="suricata_update.png"/>
          <p:cNvPicPr>
            <a:picLocks noChangeAspect="1"/>
          </p:cNvPicPr>
          <p:nvPr/>
        </p:nvPicPr>
        <p:blipFill>
          <a:blip r:embed="rId2">
            <a:extLst/>
          </a:blip>
          <a:srcRect l="0" t="0" r="28986" b="22605"/>
          <a:stretch>
            <a:fillRect/>
          </a:stretch>
        </p:blipFill>
        <p:spPr>
          <a:xfrm>
            <a:off x="7060406" y="5128086"/>
            <a:ext cx="10263304" cy="6496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$ sudo suricata-update update-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sudo suricata-update update-sources</a:t>
            </a:r>
          </a:p>
        </p:txBody>
      </p:sp>
      <p:pic>
        <p:nvPicPr>
          <p:cNvPr id="194" name="65 update-sources.png" descr="65 update-sources.png"/>
          <p:cNvPicPr>
            <a:picLocks noChangeAspect="1"/>
          </p:cNvPicPr>
          <p:nvPr/>
        </p:nvPicPr>
        <p:blipFill>
          <a:blip r:embed="rId2">
            <a:extLst/>
          </a:blip>
          <a:srcRect l="0" t="0" r="28681" b="22631"/>
          <a:stretch>
            <a:fillRect/>
          </a:stretch>
        </p:blipFill>
        <p:spPr>
          <a:xfrm>
            <a:off x="7061000" y="5134040"/>
            <a:ext cx="10261949" cy="6484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$ sudo suricata-update list-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sudo suricata-update list-sources</a:t>
            </a:r>
          </a:p>
        </p:txBody>
      </p:sp>
      <p:pic>
        <p:nvPicPr>
          <p:cNvPr id="197" name="66 list-sources.png" descr="66 list-sources.png"/>
          <p:cNvPicPr>
            <a:picLocks noChangeAspect="1"/>
          </p:cNvPicPr>
          <p:nvPr/>
        </p:nvPicPr>
        <p:blipFill>
          <a:blip r:embed="rId2">
            <a:extLst/>
          </a:blip>
          <a:srcRect l="0" t="0" r="28791" b="23654"/>
          <a:stretch>
            <a:fillRect/>
          </a:stretch>
        </p:blipFill>
        <p:spPr>
          <a:xfrm>
            <a:off x="7032822" y="5171942"/>
            <a:ext cx="10318525" cy="6409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$ sudo suricata-update enable-source oisf/traffic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21354">
              <a:defRPr spc="-200" sz="7300"/>
            </a:lvl1pPr>
          </a:lstStyle>
          <a:p>
            <a:pPr/>
            <a:r>
              <a:t>$ sudo suricata-update enable-source oisf/trafficid</a:t>
            </a:r>
          </a:p>
        </p:txBody>
      </p:sp>
      <p:pic>
        <p:nvPicPr>
          <p:cNvPr id="200" name="67oisf-trafficid.png" descr="67oisf-trafficid.png"/>
          <p:cNvPicPr>
            <a:picLocks noChangeAspect="1"/>
          </p:cNvPicPr>
          <p:nvPr/>
        </p:nvPicPr>
        <p:blipFill>
          <a:blip r:embed="rId2">
            <a:extLst/>
          </a:blip>
          <a:srcRect l="0" t="0" r="29128" b="22768"/>
          <a:stretch>
            <a:fillRect/>
          </a:stretch>
        </p:blipFill>
        <p:spPr>
          <a:xfrm>
            <a:off x="7075089" y="5134833"/>
            <a:ext cx="10233674" cy="6483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$ sudo systemctl restart suricata.serv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sudo systemctl restart suricata.service</a:t>
            </a:r>
          </a:p>
        </p:txBody>
      </p:sp>
      <p:pic>
        <p:nvPicPr>
          <p:cNvPr id="203" name="68.png" descr="68.png"/>
          <p:cNvPicPr>
            <a:picLocks noChangeAspect="1"/>
          </p:cNvPicPr>
          <p:nvPr/>
        </p:nvPicPr>
        <p:blipFill>
          <a:blip r:embed="rId2">
            <a:extLst/>
          </a:blip>
          <a:srcRect l="0" t="0" r="25319" b="35574"/>
          <a:stretch>
            <a:fillRect/>
          </a:stretch>
        </p:blipFill>
        <p:spPr>
          <a:xfrm>
            <a:off x="7046713" y="5083240"/>
            <a:ext cx="10290628" cy="6586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$ ip add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ip addr</a:t>
            </a:r>
          </a:p>
        </p:txBody>
      </p:sp>
      <p:pic>
        <p:nvPicPr>
          <p:cNvPr id="206" name="70.png" descr="70.png"/>
          <p:cNvPicPr>
            <a:picLocks noChangeAspect="1"/>
          </p:cNvPicPr>
          <p:nvPr/>
        </p:nvPicPr>
        <p:blipFill>
          <a:blip r:embed="rId2">
            <a:extLst/>
          </a:blip>
          <a:srcRect l="0" t="0" r="32464" b="33422"/>
          <a:stretch>
            <a:fillRect/>
          </a:stretch>
        </p:blipFill>
        <p:spPr>
          <a:xfrm>
            <a:off x="7062985" y="5142374"/>
            <a:ext cx="10258147" cy="6468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$ sudo nano suricata.yaml 換id、i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200" sz="7400"/>
            </a:lvl1pPr>
          </a:lstStyle>
          <a:p>
            <a:pPr/>
            <a:r>
              <a:t>$ sudo nano suricata.yaml 換id、ip</a:t>
            </a:r>
          </a:p>
        </p:txBody>
      </p:sp>
      <p:sp>
        <p:nvSpPr>
          <p:cNvPr id="209" name="幻燈片子標題"/>
          <p:cNvSpPr txBox="1"/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幻燈片項目符號文字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1" name="71換ip.png" descr="71換ip.png"/>
          <p:cNvPicPr>
            <a:picLocks noChangeAspect="1"/>
          </p:cNvPicPr>
          <p:nvPr/>
        </p:nvPicPr>
        <p:blipFill>
          <a:blip r:embed="rId2">
            <a:extLst/>
          </a:blip>
          <a:srcRect l="0" t="0" r="36979" b="36293"/>
          <a:stretch>
            <a:fillRect/>
          </a:stretch>
        </p:blipFill>
        <p:spPr>
          <a:xfrm>
            <a:off x="1688034" y="5140192"/>
            <a:ext cx="10228533" cy="6472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70換id.png" descr="70換id.png"/>
          <p:cNvPicPr>
            <a:picLocks noChangeAspect="1"/>
          </p:cNvPicPr>
          <p:nvPr/>
        </p:nvPicPr>
        <p:blipFill>
          <a:blip r:embed="rId3">
            <a:extLst/>
          </a:blip>
          <a:srcRect l="4828" t="8766" r="37763" b="36332"/>
          <a:stretch>
            <a:fillRect/>
          </a:stretch>
        </p:blipFill>
        <p:spPr>
          <a:xfrm>
            <a:off x="12042183" y="5140191"/>
            <a:ext cx="10845789" cy="64726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$ sudo nano rule-學 號.r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200" sz="7400"/>
            </a:lvl1pPr>
          </a:lstStyle>
          <a:p>
            <a:pPr/>
            <a:r>
              <a:t>$ sudo nano rule-學 號.rules</a:t>
            </a:r>
          </a:p>
        </p:txBody>
      </p:sp>
      <p:pic>
        <p:nvPicPr>
          <p:cNvPr id="215" name="83 create rules.png" descr="83 create rules.png"/>
          <p:cNvPicPr>
            <a:picLocks noChangeAspect="1"/>
          </p:cNvPicPr>
          <p:nvPr/>
        </p:nvPicPr>
        <p:blipFill>
          <a:blip r:embed="rId2">
            <a:extLst/>
          </a:blip>
          <a:srcRect l="5606" t="726" r="25919" b="35576"/>
          <a:stretch>
            <a:fillRect/>
          </a:stretch>
        </p:blipFill>
        <p:spPr>
          <a:xfrm>
            <a:off x="6252368" y="4320249"/>
            <a:ext cx="11879119" cy="8112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alert http any any -&gt; any 80 (content: &quot;test&quot;; sid: 12345678; rev:1;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8069">
              <a:defRPr spc="-200" sz="5700"/>
            </a:lvl1pPr>
          </a:lstStyle>
          <a:p>
            <a:pPr/>
            <a:r>
              <a:t>alert http any any -&gt; any 80 (content: "test"; sid: 12345678; rev:1;)</a:t>
            </a:r>
          </a:p>
        </p:txBody>
      </p:sp>
      <p:pic>
        <p:nvPicPr>
          <p:cNvPr id="218" name="85 new rule.png" descr="85 new rule.png"/>
          <p:cNvPicPr>
            <a:picLocks noChangeAspect="1"/>
          </p:cNvPicPr>
          <p:nvPr/>
        </p:nvPicPr>
        <p:blipFill>
          <a:blip r:embed="rId2">
            <a:extLst/>
          </a:blip>
          <a:srcRect l="0" t="0" r="25801" b="35774"/>
          <a:stretch>
            <a:fillRect/>
          </a:stretch>
        </p:blipFill>
        <p:spPr>
          <a:xfrm>
            <a:off x="7093942" y="5121935"/>
            <a:ext cx="10195964" cy="6508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udo apt install software- properties-comm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40804">
              <a:defRPr spc="-200" sz="8100"/>
            </a:lvl1pPr>
          </a:lstStyle>
          <a:p>
            <a:pPr/>
            <a:r>
              <a:t>sudo apt install software- properties-common </a:t>
            </a:r>
          </a:p>
        </p:txBody>
      </p:sp>
      <p:pic>
        <p:nvPicPr>
          <p:cNvPr id="156" name="螢幕擷取畫面 2023-09-20 112023.png" descr="螢幕擷取畫面 2023-09-20 112023.png"/>
          <p:cNvPicPr>
            <a:picLocks noChangeAspect="1"/>
          </p:cNvPicPr>
          <p:nvPr/>
        </p:nvPicPr>
        <p:blipFill>
          <a:blip r:embed="rId2">
            <a:extLst/>
          </a:blip>
          <a:srcRect l="40316" t="8408" r="3921" b="26431"/>
          <a:stretch>
            <a:fillRect/>
          </a:stretch>
        </p:blipFill>
        <p:spPr>
          <a:xfrm>
            <a:off x="5778300" y="4162888"/>
            <a:ext cx="12827529" cy="8427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新增自訂規則檔到設 定檔…"/>
          <p:cNvSpPr txBox="1"/>
          <p:nvPr>
            <p:ph type="title"/>
          </p:nvPr>
        </p:nvSpPr>
        <p:spPr>
          <a:xfrm>
            <a:off x="1206499" y="507012"/>
            <a:ext cx="21971002" cy="2573858"/>
          </a:xfrm>
          <a:prstGeom prst="rect">
            <a:avLst/>
          </a:prstGeom>
        </p:spPr>
        <p:txBody>
          <a:bodyPr/>
          <a:lstStyle/>
          <a:p>
            <a:pPr defTabSz="1146019">
              <a:defRPr spc="-100" sz="3900"/>
            </a:pPr>
            <a:r>
              <a:t>新增自訂規則檔到設定檔</a:t>
            </a:r>
            <a:endParaRPr spc="-79"/>
          </a:p>
          <a:p>
            <a:pPr defTabSz="1146019">
              <a:defRPr spc="-100" sz="3900"/>
            </a:pPr>
            <a:r>
              <a:t># 找到 rule-files:</a:t>
            </a:r>
            <a:endParaRPr spc="-79"/>
          </a:p>
          <a:p>
            <a:pPr defTabSz="1146019">
              <a:defRPr spc="-100" sz="3900"/>
            </a:pPr>
            <a:r>
              <a:t># 並在下方 - suricata.rules 加入自 訂的規則檔路徑</a:t>
            </a:r>
            <a:endParaRPr spc="-79"/>
          </a:p>
          <a:p>
            <a:pPr defTabSz="1146019">
              <a:defRPr spc="-100" sz="3900"/>
            </a:pPr>
            <a:r>
              <a:t>#ex. - /etc/suricata/rules/r ule-學號.rules</a:t>
            </a:r>
          </a:p>
        </p:txBody>
      </p:sp>
      <p:pic>
        <p:nvPicPr>
          <p:cNvPr id="221" name="螢幕擷取畫面 2023-09-26 014654.png" descr="螢幕擷取畫面 2023-09-26 0146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6515" y="3495128"/>
            <a:ext cx="11190970" cy="6725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$ sudo suricatasc -c reload-r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sudo suricatasc -c reload-rules</a:t>
            </a:r>
          </a:p>
        </p:txBody>
      </p:sp>
      <p:pic>
        <p:nvPicPr>
          <p:cNvPr id="224" name="reload rules.png" descr="reload rules.png"/>
          <p:cNvPicPr>
            <a:picLocks noChangeAspect="1"/>
          </p:cNvPicPr>
          <p:nvPr/>
        </p:nvPicPr>
        <p:blipFill>
          <a:blip r:embed="rId2">
            <a:extLst/>
          </a:blip>
          <a:srcRect l="0" t="0" r="36702" b="35905"/>
          <a:stretch>
            <a:fillRect/>
          </a:stretch>
        </p:blipFill>
        <p:spPr>
          <a:xfrm>
            <a:off x="7055246" y="5128683"/>
            <a:ext cx="10273551" cy="6495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$ tail -f /var/log/suricata/eve.json | jq &quot;.&quot;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tail -f /var/log/suricata/eve.json | jq "."</a:t>
            </a:r>
          </a:p>
        </p:txBody>
      </p:sp>
      <p:pic>
        <p:nvPicPr>
          <p:cNvPr id="227" name="json jq.png" descr="json jq.png"/>
          <p:cNvPicPr>
            <a:picLocks noChangeAspect="1"/>
          </p:cNvPicPr>
          <p:nvPr/>
        </p:nvPicPr>
        <p:blipFill>
          <a:blip r:embed="rId2">
            <a:extLst/>
          </a:blip>
          <a:srcRect l="0" t="0" r="36950" b="35498"/>
          <a:stretch>
            <a:fillRect/>
          </a:stretch>
        </p:blipFill>
        <p:spPr>
          <a:xfrm>
            <a:off x="7055445" y="5091574"/>
            <a:ext cx="10273205" cy="6569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$sudo apt install cur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$sudo apt install curl</a:t>
            </a:r>
          </a:p>
        </p:txBody>
      </p:sp>
      <p:pic>
        <p:nvPicPr>
          <p:cNvPr id="230" name="install crul.png" descr="install crul.png"/>
          <p:cNvPicPr>
            <a:picLocks noChangeAspect="1"/>
          </p:cNvPicPr>
          <p:nvPr/>
        </p:nvPicPr>
        <p:blipFill>
          <a:blip r:embed="rId2">
            <a:extLst/>
          </a:blip>
          <a:srcRect l="0" t="0" r="36458" b="36214"/>
          <a:stretch>
            <a:fillRect/>
          </a:stretch>
        </p:blipFill>
        <p:spPr>
          <a:xfrm>
            <a:off x="7055642" y="5115983"/>
            <a:ext cx="10272764" cy="65211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rl http://www.google.com.tw:80/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curl http://www.google.com.tw:80/</a:t>
            </a:r>
          </a:p>
        </p:txBody>
      </p:sp>
      <p:pic>
        <p:nvPicPr>
          <p:cNvPr id="233" name="https.png" descr="https.png"/>
          <p:cNvPicPr>
            <a:picLocks noChangeAspect="1"/>
          </p:cNvPicPr>
          <p:nvPr/>
        </p:nvPicPr>
        <p:blipFill>
          <a:blip r:embed="rId2">
            <a:extLst/>
          </a:blip>
          <a:srcRect l="0" t="0" r="36551" b="35677"/>
          <a:stretch>
            <a:fillRect/>
          </a:stretch>
        </p:blipFill>
        <p:spPr>
          <a:xfrm>
            <a:off x="7043142" y="5100702"/>
            <a:ext cx="10297861" cy="6551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udo cat /var/log/suricata/eve.json | grep “google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21354">
              <a:defRPr spc="-200" sz="7300"/>
            </a:lvl1pPr>
          </a:lstStyle>
          <a:p>
            <a:pPr/>
            <a:r>
              <a:t>sudo cat /var/log/suricata/eve.json | grep “google”</a:t>
            </a:r>
          </a:p>
        </p:txBody>
      </p:sp>
      <p:sp>
        <p:nvSpPr>
          <p:cNvPr id="236" name="Cat跟/var中間有空格、 json跟|有空格、|跟grep有空格"/>
          <p:cNvSpPr txBox="1"/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  <a:r>
              <a:t>Cat跟/var中間有空格、 json跟|有空格、|跟grep有空格</a:t>
            </a:r>
          </a:p>
        </p:txBody>
      </p:sp>
      <p:pic>
        <p:nvPicPr>
          <p:cNvPr id="237" name="sudo cat.png" descr="sudo cat.png"/>
          <p:cNvPicPr>
            <a:picLocks noChangeAspect="1"/>
          </p:cNvPicPr>
          <p:nvPr/>
        </p:nvPicPr>
        <p:blipFill>
          <a:blip r:embed="rId2">
            <a:extLst/>
          </a:blip>
          <a:srcRect l="0" t="0" r="36387" b="35720"/>
          <a:stretch>
            <a:fillRect/>
          </a:stretch>
        </p:blipFill>
        <p:spPr>
          <a:xfrm>
            <a:off x="7033814" y="5131460"/>
            <a:ext cx="10316376" cy="6489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幻燈片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145737">
              <a:defRPr spc="-149" sz="7480"/>
            </a:pPr>
          </a:p>
        </p:txBody>
      </p:sp>
      <p:sp>
        <p:nvSpPr>
          <p:cNvPr id="240" name="幻燈片子標題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內文層級一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udo add-apt-repository ppa:oisf/suricata-st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94505">
              <a:defRPr spc="-200" sz="7600"/>
            </a:lvl1pPr>
          </a:lstStyle>
          <a:p>
            <a:pPr/>
            <a:r>
              <a:t>sudo add-apt-repository ppa:oisf/suricata-stable </a:t>
            </a:r>
          </a:p>
        </p:txBody>
      </p:sp>
      <p:pic>
        <p:nvPicPr>
          <p:cNvPr id="159" name="螢幕擷取畫面 2023-09-20 112330.png" descr="螢幕擷取畫面 2023-09-20 112330.png"/>
          <p:cNvPicPr>
            <a:picLocks noChangeAspect="1"/>
          </p:cNvPicPr>
          <p:nvPr/>
        </p:nvPicPr>
        <p:blipFill>
          <a:blip r:embed="rId2">
            <a:extLst/>
          </a:blip>
          <a:srcRect l="18831" t="8973" r="19671" b="7015"/>
          <a:stretch>
            <a:fillRect/>
          </a:stretch>
        </p:blipFill>
        <p:spPr>
          <a:xfrm>
            <a:off x="1111270" y="4279569"/>
            <a:ext cx="10668344" cy="8194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螢幕擷取畫面 2023-09-20 112429.png" descr="螢幕擷取畫面 2023-09-20 112429.png"/>
          <p:cNvPicPr>
            <a:picLocks noChangeAspect="1"/>
          </p:cNvPicPr>
          <p:nvPr/>
        </p:nvPicPr>
        <p:blipFill>
          <a:blip r:embed="rId3">
            <a:extLst/>
          </a:blip>
          <a:srcRect l="31123" t="8993" r="14032" b="25009"/>
          <a:stretch>
            <a:fillRect/>
          </a:stretch>
        </p:blipFill>
        <p:spPr>
          <a:xfrm>
            <a:off x="12266803" y="4197813"/>
            <a:ext cx="11919800" cy="80644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# 安裝 Suricata $ sudo apt install suric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200" sz="7400"/>
            </a:lvl1pPr>
          </a:lstStyle>
          <a:p>
            <a:pPr/>
            <a:r>
              <a:t># 安裝 Suricata $ sudo apt install suricata</a:t>
            </a:r>
          </a:p>
        </p:txBody>
      </p:sp>
      <p:pic>
        <p:nvPicPr>
          <p:cNvPr id="163" name="螢幕擷取畫面 2023-09-20 112812.png" descr="螢幕擷取畫面 2023-09-20 112812.png"/>
          <p:cNvPicPr>
            <a:picLocks noChangeAspect="1"/>
          </p:cNvPicPr>
          <p:nvPr/>
        </p:nvPicPr>
        <p:blipFill>
          <a:blip r:embed="rId2">
            <a:extLst/>
          </a:blip>
          <a:srcRect l="36882" t="9208" r="8563" b="27071"/>
          <a:stretch>
            <a:fillRect/>
          </a:stretch>
        </p:blipFill>
        <p:spPr>
          <a:xfrm>
            <a:off x="1840641" y="4843148"/>
            <a:ext cx="9464205" cy="6215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螢幕擷取畫面 2023-09-20 112835.png" descr="螢幕擷取畫面 2023-09-20 112835.png"/>
          <p:cNvPicPr>
            <a:picLocks noChangeAspect="1"/>
          </p:cNvPicPr>
          <p:nvPr/>
        </p:nvPicPr>
        <p:blipFill>
          <a:blip r:embed="rId3">
            <a:extLst/>
          </a:blip>
          <a:srcRect l="36690" t="9115" r="8481" b="27259"/>
          <a:stretch>
            <a:fillRect/>
          </a:stretch>
        </p:blipFill>
        <p:spPr>
          <a:xfrm>
            <a:off x="12710677" y="4847713"/>
            <a:ext cx="9511666" cy="6205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# 安裝 json 解析工具 $ sudo apt install jq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200" sz="7400"/>
            </a:lvl1pPr>
          </a:lstStyle>
          <a:p>
            <a:pPr/>
            <a:r>
              <a:t># 安裝 json 解析工具 $ sudo apt install jq</a:t>
            </a:r>
          </a:p>
        </p:txBody>
      </p:sp>
      <p:pic>
        <p:nvPicPr>
          <p:cNvPr id="167" name="螢幕擷取畫面 2023-09-20 112911.png" descr="螢幕擷取畫面 2023-09-20 112911.png"/>
          <p:cNvPicPr>
            <a:picLocks noChangeAspect="1"/>
          </p:cNvPicPr>
          <p:nvPr/>
        </p:nvPicPr>
        <p:blipFill>
          <a:blip r:embed="rId2">
            <a:extLst/>
          </a:blip>
          <a:srcRect l="36712" t="9022" r="9130" b="26951"/>
          <a:stretch>
            <a:fillRect/>
          </a:stretch>
        </p:blipFill>
        <p:spPr>
          <a:xfrm>
            <a:off x="2424831" y="5254095"/>
            <a:ext cx="9395322" cy="6244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螢幕擷取畫面 2023-09-20 112924.png" descr="螢幕擷取畫面 2023-09-20 112924.png"/>
          <p:cNvPicPr>
            <a:picLocks noChangeAspect="1"/>
          </p:cNvPicPr>
          <p:nvPr/>
        </p:nvPicPr>
        <p:blipFill>
          <a:blip r:embed="rId3">
            <a:extLst/>
          </a:blip>
          <a:srcRect l="36338" t="10454" r="8972" b="26988"/>
          <a:stretch>
            <a:fillRect/>
          </a:stretch>
        </p:blipFill>
        <p:spPr>
          <a:xfrm>
            <a:off x="12748581" y="5325731"/>
            <a:ext cx="9487273" cy="61014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# 檢查 Suricata 安裝結果 $ sudo suricata –build-inf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200" sz="7300"/>
            </a:lvl1pPr>
          </a:lstStyle>
          <a:p>
            <a:pPr/>
            <a:r>
              <a:t># 檢查 Suricata 安裝結果 $ sudo suricata –build-info</a:t>
            </a:r>
          </a:p>
        </p:txBody>
      </p:sp>
      <p:pic>
        <p:nvPicPr>
          <p:cNvPr id="171" name="螢幕擷取畫面 2023-09-20 113111.png" descr="螢幕擷取畫面 2023-09-20 113111.png"/>
          <p:cNvPicPr>
            <a:picLocks noChangeAspect="1"/>
          </p:cNvPicPr>
          <p:nvPr/>
        </p:nvPicPr>
        <p:blipFill>
          <a:blip r:embed="rId2">
            <a:extLst/>
          </a:blip>
          <a:srcRect l="36206" t="8572" r="8847" b="27269"/>
          <a:stretch>
            <a:fillRect/>
          </a:stretch>
        </p:blipFill>
        <p:spPr>
          <a:xfrm>
            <a:off x="2532252" y="4990309"/>
            <a:ext cx="9532099" cy="6257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螢幕擷取畫面 2023-09-20 113128.png" descr="螢幕擷取畫面 2023-09-20 113128.png"/>
          <p:cNvPicPr>
            <a:picLocks noChangeAspect="1"/>
          </p:cNvPicPr>
          <p:nvPr/>
        </p:nvPicPr>
        <p:blipFill>
          <a:blip r:embed="rId3">
            <a:extLst/>
          </a:blip>
          <a:srcRect l="36657" t="8885" r="8461" b="26530"/>
          <a:stretch>
            <a:fillRect/>
          </a:stretch>
        </p:blipFill>
        <p:spPr>
          <a:xfrm>
            <a:off x="13513545" y="4969473"/>
            <a:ext cx="9520729" cy="62992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# 檢視 Suricata 服務狀態 $ sudo systemctl status suricata.serv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8069">
              <a:defRPr spc="-200" sz="5700"/>
            </a:lvl1pPr>
          </a:lstStyle>
          <a:p>
            <a:pPr/>
            <a:r>
              <a:t># 檢視 Suricata 服務狀態 $ sudo systemctl status suricata.service</a:t>
            </a:r>
          </a:p>
        </p:txBody>
      </p:sp>
      <p:sp>
        <p:nvSpPr>
          <p:cNvPr id="175" name="按ctrl+c退出"/>
          <p:cNvSpPr txBox="1"/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  <a:r>
              <a:t>按ctrl+c退出</a:t>
            </a:r>
          </a:p>
        </p:txBody>
      </p:sp>
      <p:pic>
        <p:nvPicPr>
          <p:cNvPr id="176" name="ctrl+c退出end.png" descr="ctrl+c退出end.png"/>
          <p:cNvPicPr>
            <a:picLocks noChangeAspect="1"/>
          </p:cNvPicPr>
          <p:nvPr/>
        </p:nvPicPr>
        <p:blipFill>
          <a:blip r:embed="rId2">
            <a:extLst/>
          </a:blip>
          <a:srcRect l="37040" t="10166" r="8652" b="26716"/>
          <a:stretch>
            <a:fillRect/>
          </a:stretch>
        </p:blipFill>
        <p:spPr>
          <a:xfrm>
            <a:off x="6684367" y="4777647"/>
            <a:ext cx="11015293" cy="7197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$ cd /var/log/suricata/ $ 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cd /var/log/suricata/ $ ls</a:t>
            </a:r>
          </a:p>
        </p:txBody>
      </p:sp>
      <p:pic>
        <p:nvPicPr>
          <p:cNvPr id="179" name="螢幕擷取畫面 2023-09-20 125838.png" descr="螢幕擷取畫面 2023-09-20 125838.png"/>
          <p:cNvPicPr>
            <a:picLocks noChangeAspect="1"/>
          </p:cNvPicPr>
          <p:nvPr/>
        </p:nvPicPr>
        <p:blipFill>
          <a:blip r:embed="rId2">
            <a:extLst/>
          </a:blip>
          <a:srcRect l="1620" t="8530" r="40044" b="22705"/>
          <a:stretch>
            <a:fillRect/>
          </a:stretch>
        </p:blipFill>
        <p:spPr>
          <a:xfrm>
            <a:off x="1436817" y="5023113"/>
            <a:ext cx="10119747" cy="6706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螢幕擷取畫面 2023-09-20 131635.png" descr="螢幕擷取畫面 2023-09-20 1316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84553" y="6746336"/>
            <a:ext cx="8559802" cy="990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$ cd /etc/suricata/rules $ 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cd /etc/suricata/rules $ ls</a:t>
            </a:r>
          </a:p>
        </p:txBody>
      </p:sp>
      <p:pic>
        <p:nvPicPr>
          <p:cNvPr id="183" name="roles.png" descr="roles.png"/>
          <p:cNvPicPr>
            <a:picLocks noChangeAspect="1"/>
          </p:cNvPicPr>
          <p:nvPr/>
        </p:nvPicPr>
        <p:blipFill>
          <a:blip r:embed="rId2">
            <a:extLst/>
          </a:blip>
          <a:srcRect l="0" t="0" r="37216" b="35916"/>
          <a:stretch>
            <a:fillRect/>
          </a:stretch>
        </p:blipFill>
        <p:spPr>
          <a:xfrm>
            <a:off x="7081042" y="5133247"/>
            <a:ext cx="10222102" cy="648651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文字"/>
          <p:cNvSpPr txBox="1"/>
          <p:nvPr/>
        </p:nvSpPr>
        <p:spPr>
          <a:xfrm>
            <a:off x="11830050" y="6597650"/>
            <a:ext cx="723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5" name="Rules的路徑可以在sudo suricata-update 中查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Rules的路徑可以在sudo suricata-update 中查看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